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3185" r:id="rId3"/>
    <p:sldId id="3179" r:id="rId4"/>
    <p:sldId id="3178" r:id="rId5"/>
    <p:sldId id="257" r:id="rId6"/>
    <p:sldId id="3186" r:id="rId7"/>
    <p:sldId id="258" r:id="rId8"/>
    <p:sldId id="3187" r:id="rId9"/>
    <p:sldId id="2884" r:id="rId10"/>
    <p:sldId id="3180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27E2A9-4BAF-45F3-28A1-182B0D38035B}" name="Rebecca White" initials="" userId="S::rebeccawhite@engineersoftomorrow.ca::e9371c33-6db0-4960-9e55-a9eb771192e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4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9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1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5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0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1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1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6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5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8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E52DF2-6802-459B-AC2A-AF976DEB1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06A20-F2B1-2751-1D7E-4E37CFF81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2184" y="2386295"/>
            <a:ext cx="3730839" cy="3569150"/>
          </a:xfrm>
        </p:spPr>
        <p:txBody>
          <a:bodyPr anchor="b">
            <a:normAutofit/>
          </a:bodyPr>
          <a:lstStyle/>
          <a:p>
            <a:r>
              <a:rPr lang="en-CA" sz="4000" b="1" dirty="0">
                <a:solidFill>
                  <a:schemeClr val="accent2"/>
                </a:solidFill>
              </a:rPr>
              <a:t>Advancing the E in STEM</a:t>
            </a:r>
            <a:br>
              <a:rPr lang="en-CA" sz="4000" dirty="0"/>
            </a:br>
            <a:br>
              <a:rPr lang="en-CA" sz="4000" dirty="0"/>
            </a:br>
            <a:r>
              <a:rPr lang="en-CA" sz="2000" dirty="0"/>
              <a:t>A Collective Impact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EB3E28-0C15-A5EC-EA2C-8500696D8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86" r="1" b="20021"/>
          <a:stretch/>
        </p:blipFill>
        <p:spPr>
          <a:xfrm>
            <a:off x="20" y="10"/>
            <a:ext cx="7320707" cy="685798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2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844A8-93A4-40EB-8CB0-7CE104D80942}"/>
              </a:ext>
            </a:extLst>
          </p:cNvPr>
          <p:cNvSpPr txBox="1"/>
          <p:nvPr/>
        </p:nvSpPr>
        <p:spPr>
          <a:xfrm>
            <a:off x="685800" y="152400"/>
            <a:ext cx="2504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n-lt"/>
              </a:rPr>
              <a:t>Thank you!</a:t>
            </a: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D6FB7846-6E15-A9DE-15AB-C53E62351E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48" y="2286887"/>
            <a:ext cx="3437671" cy="1700994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6E8A728F-C1F6-ABF9-22BC-74FE182C4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68" y="2419081"/>
            <a:ext cx="3831133" cy="15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7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6972C0-D597-1495-F04A-6E38E67C67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222706"/>
              </p:ext>
            </p:extLst>
          </p:nvPr>
        </p:nvGraphicFramePr>
        <p:xfrm>
          <a:off x="930897" y="2678946"/>
          <a:ext cx="10515600" cy="31394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30252346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828884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3200" dirty="0"/>
                        <a:t>DOES NOT: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DOES: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834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/>
                        <a:t>Employ</a:t>
                      </a:r>
                      <a:r>
                        <a:rPr lang="en-CA" baseline="0" dirty="0"/>
                        <a:t> a single organization or sector approach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/>
                        <a:t>Focus solely on programmatic outcomes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/>
                        <a:t>Work on short term</a:t>
                      </a:r>
                      <a:r>
                        <a:rPr lang="en-CA" baseline="0" dirty="0"/>
                        <a:t> priorities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/>
                        <a:t>Resolve simple or complicated problems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/>
                        <a:t>Require a backbone</a:t>
                      </a:r>
                      <a:r>
                        <a:rPr lang="en-CA" baseline="0" dirty="0"/>
                        <a:t> investment to steward the collective work forward </a:t>
                      </a:r>
                      <a:endParaRPr lang="en-CA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/>
                        <a:t>Require diverse perspectives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/>
                        <a:t>Use data</a:t>
                      </a:r>
                      <a:r>
                        <a:rPr lang="en-CA" baseline="0" dirty="0"/>
                        <a:t> to inform the issue and outcomes </a:t>
                      </a:r>
                      <a:endParaRPr lang="en-CA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/>
                        <a:t>Focus</a:t>
                      </a:r>
                      <a:r>
                        <a:rPr lang="en-CA" baseline="0" dirty="0"/>
                        <a:t> on the systemic barriers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/>
                        <a:t>Leverage policy change opportunities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/>
                        <a:t>Leverage existing assets and programs in an intentional and aligned way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/>
                        <a:t>Focus collective resources on Impact priorities </a:t>
                      </a:r>
                      <a:endParaRPr lang="en-C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4070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63B46B7-9B05-56BD-6B20-4B3203589ADD}"/>
              </a:ext>
            </a:extLst>
          </p:cNvPr>
          <p:cNvSpPr txBox="1"/>
          <p:nvPr/>
        </p:nvSpPr>
        <p:spPr>
          <a:xfrm>
            <a:off x="685800" y="152400"/>
            <a:ext cx="375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n-lt"/>
              </a:rPr>
              <a:t>Collective Impact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2655F-8EA7-4BD3-4769-F2C967A8035C}"/>
              </a:ext>
            </a:extLst>
          </p:cNvPr>
          <p:cNvSpPr txBox="1"/>
          <p:nvPr/>
        </p:nvSpPr>
        <p:spPr>
          <a:xfrm>
            <a:off x="3141483" y="1138674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rgbClr val="1755A5"/>
              </a:buClr>
              <a:buNone/>
            </a:pPr>
            <a:r>
              <a:rPr lang="en-US" sz="2400" dirty="0"/>
              <a:t>A disciplined, </a:t>
            </a:r>
            <a:r>
              <a:rPr lang="en-US" sz="2400" dirty="0">
                <a:solidFill>
                  <a:srgbClr val="CF7E13"/>
                </a:solidFill>
              </a:rPr>
              <a:t>cross-sector </a:t>
            </a:r>
            <a:r>
              <a:rPr lang="en-US" sz="2400" dirty="0"/>
              <a:t>approach to solving </a:t>
            </a:r>
            <a:r>
              <a:rPr lang="en-US" sz="2400" dirty="0">
                <a:solidFill>
                  <a:srgbClr val="CF7E13"/>
                </a:solidFill>
              </a:rPr>
              <a:t>complex </a:t>
            </a:r>
            <a:r>
              <a:rPr lang="en-US" sz="2400" dirty="0"/>
              <a:t>social and environmental issues on a </a:t>
            </a:r>
            <a:r>
              <a:rPr lang="en-US" sz="2400" dirty="0">
                <a:solidFill>
                  <a:srgbClr val="CF7E13"/>
                </a:solidFill>
              </a:rPr>
              <a:t>large scale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437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0D1886-14FB-6949-CF3E-172D53368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00" y="2132426"/>
            <a:ext cx="50768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3BAE-66EA-9DC8-CCE5-CD5C59104BF6}"/>
              </a:ext>
            </a:extLst>
          </p:cNvPr>
          <p:cNvSpPr txBox="1"/>
          <p:nvPr/>
        </p:nvSpPr>
        <p:spPr>
          <a:xfrm>
            <a:off x="816500" y="4175449"/>
            <a:ext cx="48475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0" u="none" strike="noStrike" dirty="0">
                <a:solidFill>
                  <a:srgbClr val="3B3B3B"/>
                </a:solidFill>
                <a:effectLst/>
                <a:latin typeface="Montserrat" panose="00000500000000000000" pitchFamily="2" charset="0"/>
              </a:rPr>
              <a:t>From NAE’s Changing the Conversation Report, 2009</a:t>
            </a:r>
            <a:endParaRPr lang="en-CA" sz="10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FAC469-558F-7C3A-E46A-D3B3BE4DC983}"/>
              </a:ext>
            </a:extLst>
          </p:cNvPr>
          <p:cNvSpPr/>
          <p:nvPr/>
        </p:nvSpPr>
        <p:spPr>
          <a:xfrm>
            <a:off x="816500" y="1828800"/>
            <a:ext cx="5279500" cy="2845837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BC6D9E-4BF9-1B10-B08B-3D80129874B6}"/>
              </a:ext>
            </a:extLst>
          </p:cNvPr>
          <p:cNvSpPr txBox="1"/>
          <p:nvPr/>
        </p:nvSpPr>
        <p:spPr>
          <a:xfrm>
            <a:off x="6555988" y="1520518"/>
            <a:ext cx="47180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B3B3B"/>
                </a:solidFill>
                <a:effectLst/>
                <a:latin typeface="Montserrat" panose="00000500000000000000" pitchFamily="2" charset="0"/>
              </a:rPr>
              <a:t>Through research and our experience in the field, we know that there are </a:t>
            </a:r>
            <a:r>
              <a:rPr lang="en-US" sz="1800" b="1" i="1" u="none" strike="noStrike" dirty="0">
                <a:solidFill>
                  <a:srgbClr val="3B3B3B"/>
                </a:solidFill>
                <a:effectLst/>
                <a:latin typeface="Montserrat" panose="00000500000000000000" pitchFamily="2" charset="0"/>
              </a:rPr>
              <a:t>significant gaps and duplications of efforts </a:t>
            </a:r>
            <a:r>
              <a:rPr lang="en-US" sz="1800" b="0" i="0" u="none" strike="noStrike" dirty="0">
                <a:solidFill>
                  <a:srgbClr val="3B3B3B"/>
                </a:solidFill>
                <a:effectLst/>
                <a:latin typeface="Montserrat" panose="00000500000000000000" pitchFamily="2" charset="0"/>
              </a:rPr>
              <a:t>within K -12 STEM engagement across Canada.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B3B3B"/>
                </a:solidFill>
                <a:effectLst/>
                <a:latin typeface="Montserrat" panose="00000500000000000000" pitchFamily="2" charset="0"/>
              </a:rPr>
              <a:t>STEM teaching in the Canadian K-12 school system has </a:t>
            </a:r>
            <a:r>
              <a:rPr lang="en-US" sz="1800" b="1" i="1" u="none" strike="noStrike" dirty="0">
                <a:solidFill>
                  <a:srgbClr val="3B3B3B"/>
                </a:solidFill>
                <a:effectLst/>
                <a:latin typeface="Montserrat" panose="00000500000000000000" pitchFamily="2" charset="0"/>
              </a:rPr>
              <a:t>increasingly become a priority</a:t>
            </a:r>
            <a:r>
              <a:rPr lang="en-US" sz="1800" b="0" i="0" u="none" strike="noStrike" dirty="0">
                <a:solidFill>
                  <a:srgbClr val="3B3B3B"/>
                </a:solidFill>
                <a:effectLst/>
                <a:latin typeface="Montserrat" panose="00000500000000000000" pitchFamily="2" charset="0"/>
              </a:rPr>
              <a:t> for Canada’s federal and provincial governments.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B3B3B"/>
                </a:solidFill>
                <a:effectLst/>
                <a:latin typeface="Montserrat" panose="00000500000000000000" pitchFamily="2" charset="0"/>
              </a:rPr>
              <a:t>Despite this, the literature shows that </a:t>
            </a:r>
            <a:r>
              <a:rPr lang="en-US" sz="1800" b="1" i="1" u="none" strike="noStrike" dirty="0">
                <a:solidFill>
                  <a:srgbClr val="3B3B3B"/>
                </a:solidFill>
                <a:effectLst/>
                <a:latin typeface="Montserrat" panose="00000500000000000000" pitchFamily="2" charset="0"/>
              </a:rPr>
              <a:t>Canada is lagging behind </a:t>
            </a:r>
            <a:r>
              <a:rPr lang="en-US" sz="1800" b="0" i="0" u="none" strike="noStrike" dirty="0">
                <a:solidFill>
                  <a:srgbClr val="3B3B3B"/>
                </a:solidFill>
                <a:effectLst/>
                <a:latin typeface="Montserrat" panose="00000500000000000000" pitchFamily="2" charset="0"/>
              </a:rPr>
              <a:t>the top five innovator countries in STEM innovation.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012B2-B3DF-3188-9069-06A49F753653}"/>
              </a:ext>
            </a:extLst>
          </p:cNvPr>
          <p:cNvSpPr txBox="1"/>
          <p:nvPr/>
        </p:nvSpPr>
        <p:spPr>
          <a:xfrm>
            <a:off x="685800" y="152400"/>
            <a:ext cx="7389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n-lt"/>
              </a:rPr>
              <a:t>Advancing the E in STEM….Why? </a:t>
            </a:r>
          </a:p>
        </p:txBody>
      </p:sp>
    </p:spTree>
    <p:extLst>
      <p:ext uri="{BB962C8B-B14F-4D97-AF65-F5344CB8AC3E}">
        <p14:creationId xmlns:p14="http://schemas.microsoft.com/office/powerpoint/2010/main" val="108280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64FE8A-922C-5778-1421-3F84AE5C9BB3}"/>
              </a:ext>
            </a:extLst>
          </p:cNvPr>
          <p:cNvSpPr txBox="1"/>
          <p:nvPr/>
        </p:nvSpPr>
        <p:spPr>
          <a:xfrm>
            <a:off x="904875" y="383874"/>
            <a:ext cx="990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SYSTEMIC APPROACH: Why are we focussed on the E in STEM?</a:t>
            </a:r>
          </a:p>
          <a:p>
            <a:endParaRPr lang="en-CA" dirty="0"/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It gives us a clear focus!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Engineering is uniquely positioned for this work due to the existing framework in place and collaboration opportunities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As a profession, engineering already understands working collectively (e.g. 30 by 30).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Research exists that validates this approach…and there is some low hanging fruit. </a:t>
            </a:r>
          </a:p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5EDBE8-BA02-98C9-2C1A-4722ADE9A9BA}"/>
              </a:ext>
            </a:extLst>
          </p:cNvPr>
          <p:cNvSpPr txBox="1"/>
          <p:nvPr/>
        </p:nvSpPr>
        <p:spPr>
          <a:xfrm>
            <a:off x="1272623" y="3143534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What is Engineers Canada’s role?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1026" name="Picture 2" descr="Sex representation">
            <a:extLst>
              <a:ext uri="{FF2B5EF4-FFF2-40B4-BE49-F238E27FC236}">
                <a16:creationId xmlns:a16="http://schemas.microsoft.com/office/drawing/2014/main" id="{60F59874-A7C8-F864-2114-BE3D2C41A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2925324"/>
            <a:ext cx="5114925" cy="306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3560D1-70F8-403D-80C3-AB6A21579C1D}"/>
              </a:ext>
            </a:extLst>
          </p:cNvPr>
          <p:cNvSpPr txBox="1"/>
          <p:nvPr/>
        </p:nvSpPr>
        <p:spPr>
          <a:xfrm>
            <a:off x="4335430" y="5918158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i="1" dirty="0"/>
              <a:t>Reference: National Membership Report (2022)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E3B6E5E-1DDE-4891-BE77-4C664B729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875" y="4066864"/>
            <a:ext cx="27622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0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6D494D-325F-CF38-3ADA-F0EC94BE826F}"/>
              </a:ext>
            </a:extLst>
          </p:cNvPr>
          <p:cNvSpPr txBox="1"/>
          <p:nvPr/>
        </p:nvSpPr>
        <p:spPr>
          <a:xfrm>
            <a:off x="767750" y="979098"/>
            <a:ext cx="7263442" cy="4924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The </a:t>
            </a:r>
            <a:r>
              <a:rPr lang="en-CA" b="1" dirty="0"/>
              <a:t>Opportunity</a:t>
            </a:r>
            <a:r>
              <a:rPr lang="en-CA" dirty="0"/>
              <a:t> Defined 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Clear understanding about how engineering shapes everyday solutions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Agreement of a common language and key messages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Coordinated leadership across the system – universities, schools, organizations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Alignment of organizations engaged in advancing 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Clear engineering pathways through K-12 to university and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More diverse representation in engineering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Better retention of engineering undergrads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More support for students to get accepted into engineering programs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4C226A-0CCF-5EF4-4E73-975C16B362D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399283" y="2263219"/>
            <a:ext cx="3167406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5B5B5B"/>
                </a:solidFill>
              </a:rPr>
              <a:t>What do you think is the </a:t>
            </a:r>
            <a:r>
              <a:rPr lang="en-US" sz="2800" b="1" i="1" u="sng" dirty="0">
                <a:solidFill>
                  <a:srgbClr val="5B5B5B"/>
                </a:solidFill>
              </a:rPr>
              <a:t>BIGGEST</a:t>
            </a:r>
            <a:r>
              <a:rPr lang="en-US" sz="2800" b="1" dirty="0">
                <a:solidFill>
                  <a:srgbClr val="5B5B5B"/>
                </a:solidFill>
              </a:rPr>
              <a:t> opportunity?</a:t>
            </a:r>
            <a:endParaRPr lang="en-CA" sz="2800" b="1" dirty="0">
              <a:solidFill>
                <a:srgbClr val="5B5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9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hat&#10;&#10;Description automatically generated">
            <a:extLst>
              <a:ext uri="{FF2B5EF4-FFF2-40B4-BE49-F238E27FC236}">
                <a16:creationId xmlns:a16="http://schemas.microsoft.com/office/drawing/2014/main" id="{2F4D218A-A8AA-C4FC-DFEF-4F23FF433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15" y="0"/>
            <a:ext cx="10572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4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083A3A-C081-2634-535F-173554065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86" r="1" b="20021"/>
          <a:stretch/>
        </p:blipFill>
        <p:spPr>
          <a:xfrm>
            <a:off x="9522691" y="738910"/>
            <a:ext cx="2669309" cy="540327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9723EAE-46FB-A734-D7E2-6E1954A13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570165"/>
              </p:ext>
            </p:extLst>
          </p:nvPr>
        </p:nvGraphicFramePr>
        <p:xfrm>
          <a:off x="779515" y="806789"/>
          <a:ext cx="9770591" cy="273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13872">
                  <a:extLst>
                    <a:ext uri="{9D8B030D-6E8A-4147-A177-3AD203B41FA5}">
                      <a16:colId xmlns:a16="http://schemas.microsoft.com/office/drawing/2014/main" val="4061613252"/>
                    </a:ext>
                  </a:extLst>
                </a:gridCol>
                <a:gridCol w="7656719">
                  <a:extLst>
                    <a:ext uri="{9D8B030D-6E8A-4147-A177-3AD203B41FA5}">
                      <a16:colId xmlns:a16="http://schemas.microsoft.com/office/drawing/2014/main" val="61082926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277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accent2"/>
                          </a:solidFill>
                        </a:rPr>
                        <a:t>Shared Practice 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dirty="0"/>
                        <a:t>Build a common language and shared practice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834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accent2"/>
                          </a:solidFill>
                        </a:rPr>
                        <a:t>Focus on Data 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/>
                        <a:t>Develop a data-driven approach – learn from gains in related fields including biology, health, and law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/>
                        <a:t>Learn from qualitative and quantitative measures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568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accent2"/>
                          </a:solidFill>
                        </a:rPr>
                        <a:t>Removing Barriers 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/>
                        <a:t>Provide access to engineering for everyone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/>
                        <a:t>Remove the barriers that threaten engineering confidence; including the culture of ‘I hate math’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40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accent2"/>
                          </a:solidFill>
                        </a:rPr>
                        <a:t>Nurturing Partnerships 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dirty="0"/>
                        <a:t>Nurture and create dynamic partnerships that cross-pollinate to advance the E in STEM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92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accent2"/>
                          </a:solidFill>
                        </a:rPr>
                        <a:t>A Common Curriculum 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dirty="0"/>
                        <a:t>Work across systems to build a common curriculum and pathways for students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1636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D5AC62C-1E96-978B-3456-E5F1520902F2}"/>
              </a:ext>
            </a:extLst>
          </p:cNvPr>
          <p:cNvSpPr txBox="1"/>
          <p:nvPr/>
        </p:nvSpPr>
        <p:spPr>
          <a:xfrm>
            <a:off x="779515" y="3833702"/>
            <a:ext cx="977059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Desired Outcomes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A common language and focused approach to bring young people (K – 12) into engineering and 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An increased understanding that engineers have an impact and help the world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A clear path into engineering for high school students and their parents is identified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Engagement is built across key partners including government, school boards and delivery partners which leads to a pan-Canadian curriculum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The engineering profession is more diverse and representative of Canadian demographics </a:t>
            </a:r>
          </a:p>
          <a:p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F938-36DA-6A08-7737-5B5A7D468731}"/>
              </a:ext>
            </a:extLst>
          </p:cNvPr>
          <p:cNvSpPr txBox="1"/>
          <p:nvPr/>
        </p:nvSpPr>
        <p:spPr>
          <a:xfrm>
            <a:off x="685800" y="152400"/>
            <a:ext cx="1068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n-lt"/>
              </a:rPr>
              <a:t>A coordinated approach – advancing th</a:t>
            </a:r>
            <a:r>
              <a:rPr lang="en-US" sz="3600" b="1" dirty="0"/>
              <a:t>e E in STEM</a:t>
            </a:r>
            <a:endParaRPr lang="en-US" sz="3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895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urvey&#10;&#10;Description automatically generated">
            <a:extLst>
              <a:ext uri="{FF2B5EF4-FFF2-40B4-BE49-F238E27FC236}">
                <a16:creationId xmlns:a16="http://schemas.microsoft.com/office/drawing/2014/main" id="{4CDC203E-58E6-D71F-DB8E-6E50A4617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6" y="0"/>
            <a:ext cx="9984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7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EF7154-B907-DCAA-55EB-259DD1D765D0}"/>
              </a:ext>
            </a:extLst>
          </p:cNvPr>
          <p:cNvSpPr txBox="1"/>
          <p:nvPr/>
        </p:nvSpPr>
        <p:spPr>
          <a:xfrm>
            <a:off x="685800" y="152400"/>
            <a:ext cx="10364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n-lt"/>
              </a:rPr>
              <a:t>Five Phases of Collective Impact – Call to action!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558A3-860B-B68D-5C80-AFA6729C3F5D}"/>
              </a:ext>
            </a:extLst>
          </p:cNvPr>
          <p:cNvSpPr txBox="1"/>
          <p:nvPr/>
        </p:nvSpPr>
        <p:spPr>
          <a:xfrm>
            <a:off x="8985380" y="1256523"/>
            <a:ext cx="2971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333333"/>
                </a:solidFill>
                <a:latin typeface="Helvetica Neue"/>
              </a:rPr>
              <a:t>Reach out if you’re interested in joining the collective work!</a:t>
            </a: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en-US" dirty="0" err="1">
                <a:solidFill>
                  <a:srgbClr val="333333"/>
                </a:solidFill>
                <a:latin typeface="Helvetica Neue"/>
              </a:rPr>
              <a:t>rebeccawhite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@</a:t>
            </a:r>
          </a:p>
          <a:p>
            <a:pPr algn="l"/>
            <a:r>
              <a:rPr lang="en-US" dirty="0">
                <a:solidFill>
                  <a:srgbClr val="333333"/>
                </a:solidFill>
                <a:latin typeface="Helvetica Neue"/>
              </a:rPr>
              <a:t>engineersoftomorrow.ca</a:t>
            </a:r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endParaRPr lang="en-US" dirty="0">
              <a:solidFill>
                <a:srgbClr val="333333"/>
              </a:solidFill>
              <a:latin typeface="Helvetica Neue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endParaRPr lang="en-US" dirty="0">
              <a:solidFill>
                <a:srgbClr val="333333"/>
              </a:solidFill>
              <a:latin typeface="Helvetica Neue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C87912-33B4-2E9B-C9EB-8ED2D5747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76" y="838200"/>
            <a:ext cx="7563906" cy="553479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F2DB08-CE2F-74B2-5204-A5C83AAD05DD}"/>
              </a:ext>
            </a:extLst>
          </p:cNvPr>
          <p:cNvSpPr/>
          <p:nvPr/>
        </p:nvSpPr>
        <p:spPr>
          <a:xfrm>
            <a:off x="685800" y="1343608"/>
            <a:ext cx="2747865" cy="5241925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A0B4569-B256-FFEC-43F0-7CD7F3DD1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38" y="3045859"/>
            <a:ext cx="2758679" cy="27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536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7.1.4619"/>
  <p:tag name="SLIDO_PRESENTATION_ID" val="00000000-0000-0000-0000-000000000000"/>
  <p:tag name="SLIDO_EVENT_UUID" val="39d3ef5e-87e6-4e12-a612-cf55b2688d01"/>
  <p:tag name="SLIDO_EVENT_SECTION_UUID" val="1de11d27-8c7b-4522-a870-8168eabbd28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heme/theme1.xml><?xml version="1.0" encoding="utf-8"?>
<a:theme xmlns:a="http://schemas.openxmlformats.org/drawingml/2006/main" name="ChronicleVTI">
  <a:themeElements>
    <a:clrScheme name="AnalogousFromRegularSeedRightStep">
      <a:dk1>
        <a:srgbClr val="000000"/>
      </a:dk1>
      <a:lt1>
        <a:srgbClr val="FFFFFF"/>
      </a:lt1>
      <a:dk2>
        <a:srgbClr val="1C2131"/>
      </a:dk2>
      <a:lt2>
        <a:srgbClr val="F3F0F1"/>
      </a:lt2>
      <a:accent1>
        <a:srgbClr val="31B680"/>
      </a:accent1>
      <a:accent2>
        <a:srgbClr val="24B1B2"/>
      </a:accent2>
      <a:accent3>
        <a:srgbClr val="3A94D6"/>
      </a:accent3>
      <a:accent4>
        <a:srgbClr val="2A43C5"/>
      </a:accent4>
      <a:accent5>
        <a:srgbClr val="623AD6"/>
      </a:accent5>
      <a:accent6>
        <a:srgbClr val="9128C4"/>
      </a:accent6>
      <a:hlink>
        <a:srgbClr val="BF3F74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3080</TotalTime>
  <Words>555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Calisto MT</vt:lpstr>
      <vt:lpstr>Helvetica Neue</vt:lpstr>
      <vt:lpstr>Montserrat</vt:lpstr>
      <vt:lpstr>Univers Condensed</vt:lpstr>
      <vt:lpstr>ChronicleVTI</vt:lpstr>
      <vt:lpstr>Advancing the E in STEM  A Collective Impact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the E in STEM  Theory of Change  </dc:title>
  <dc:creator>Liz Weaver</dc:creator>
  <cp:lastModifiedBy>Rebecca White</cp:lastModifiedBy>
  <cp:revision>10</cp:revision>
  <dcterms:created xsi:type="dcterms:W3CDTF">2023-10-11T10:59:50Z</dcterms:created>
  <dcterms:modified xsi:type="dcterms:W3CDTF">2023-11-27T15:47:11Z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1.7.1.4619</vt:lpwstr>
  </property>
</Properties>
</file>